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8" r:id="rId2"/>
    <p:sldId id="257" r:id="rId3"/>
    <p:sldId id="259" r:id="rId4"/>
    <p:sldId id="266" r:id="rId5"/>
    <p:sldId id="271" r:id="rId6"/>
    <p:sldId id="270" r:id="rId7"/>
    <p:sldId id="267" r:id="rId8"/>
    <p:sldId id="261" r:id="rId9"/>
    <p:sldId id="262" r:id="rId10"/>
    <p:sldId id="263" r:id="rId11"/>
    <p:sldId id="264" r:id="rId12"/>
    <p:sldId id="265" r:id="rId13"/>
    <p:sldId id="268"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6" d="100"/>
          <a:sy n="86" d="100"/>
        </p:scale>
        <p:origin x="4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CFD5C-EE75-4F6D-B06D-0235A5D3327B}" type="datetimeFigureOut">
              <a:rPr lang="en-US" smtClean="0"/>
              <a:t>2/24/2019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FCC69-C33C-4761-8566-70BED61D4466}" type="slidenum">
              <a:rPr lang="en-US" smtClean="0"/>
              <a:t>‹#›</a:t>
            </a:fld>
            <a:endParaRPr lang="en-US"/>
          </a:p>
        </p:txBody>
      </p:sp>
    </p:spTree>
    <p:extLst>
      <p:ext uri="{BB962C8B-B14F-4D97-AF65-F5344CB8AC3E}">
        <p14:creationId xmlns:p14="http://schemas.microsoft.com/office/powerpoint/2010/main" val="3472864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BC6891-37FE-485D-BDCA-573394E66B55}" type="slidenum">
              <a:rPr lang="en-US" smtClean="0"/>
              <a:t>1</a:t>
            </a:fld>
            <a:endParaRPr lang="en-US"/>
          </a:p>
        </p:txBody>
      </p:sp>
    </p:spTree>
    <p:extLst>
      <p:ext uri="{BB962C8B-B14F-4D97-AF65-F5344CB8AC3E}">
        <p14:creationId xmlns:p14="http://schemas.microsoft.com/office/powerpoint/2010/main" val="1866287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67DD5-9083-4ECB-B480-A11932EB3F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3A1884-2692-490F-B8F8-F9A8E89C1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16187B-2489-4A39-8D18-88DF73FE27F8}"/>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5" name="Footer Placeholder 4">
            <a:extLst>
              <a:ext uri="{FF2B5EF4-FFF2-40B4-BE49-F238E27FC236}">
                <a16:creationId xmlns:a16="http://schemas.microsoft.com/office/drawing/2014/main" id="{1976FC30-ABD4-4D81-8400-496E20C1E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830A6-CE38-4706-96A2-811A4AF00F99}"/>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162037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3AFEB-4812-4A65-8335-B8B8C3909D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19C9E8-99FE-4A85-B5C9-2A13F044CE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54661-5150-46E9-A0FC-E6D7E05913EA}"/>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5" name="Footer Placeholder 4">
            <a:extLst>
              <a:ext uri="{FF2B5EF4-FFF2-40B4-BE49-F238E27FC236}">
                <a16:creationId xmlns:a16="http://schemas.microsoft.com/office/drawing/2014/main" id="{7222BB4E-F456-4B00-AA90-D023FAE71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BE76A-ECC4-4B66-846C-396EF740EACD}"/>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2835259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76707-F010-4E0C-BA2C-0B4EB6DAB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E781CE-B35B-4863-8A29-F27A752479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B2CB0-2CED-40FF-9F1B-8EF8E9273F84}"/>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5" name="Footer Placeholder 4">
            <a:extLst>
              <a:ext uri="{FF2B5EF4-FFF2-40B4-BE49-F238E27FC236}">
                <a16:creationId xmlns:a16="http://schemas.microsoft.com/office/drawing/2014/main" id="{700BFB0F-225A-411F-8AE9-2664795652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03F83-AE02-462A-8646-CCB60B533964}"/>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3225903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8C90-61D7-496A-AFFA-1F8AF4482D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B32CD-9F76-420B-A6FC-0274A01B5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AE373-254C-41A9-A879-4990C92D8BAD}"/>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5" name="Footer Placeholder 4">
            <a:extLst>
              <a:ext uri="{FF2B5EF4-FFF2-40B4-BE49-F238E27FC236}">
                <a16:creationId xmlns:a16="http://schemas.microsoft.com/office/drawing/2014/main" id="{92CD9E61-6F43-4732-AD8E-F39A1D0A4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0D90E-D69B-4C18-8F95-EB72C498C1E6}"/>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247280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960C-C3AE-46C0-9741-61B7A35DDD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80FA2-CB65-443C-898E-1CAA44BBE4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5168D7-5589-4CD0-AE69-659BBC2E3762}"/>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5" name="Footer Placeholder 4">
            <a:extLst>
              <a:ext uri="{FF2B5EF4-FFF2-40B4-BE49-F238E27FC236}">
                <a16:creationId xmlns:a16="http://schemas.microsoft.com/office/drawing/2014/main" id="{75384239-1F2B-4D0F-B04D-77B2DDE96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B9644-77D1-4825-90CF-C3EC1D0168BD}"/>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1233752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F5C8-2503-4125-AB66-89562451E1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95980-079D-4BB0-B83B-F6FA45ED4E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C12586-DBE7-46DC-8076-4A5CD1D71E4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947A45-91A6-4BBB-90F0-F566EFC43BA2}"/>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6" name="Footer Placeholder 5">
            <a:extLst>
              <a:ext uri="{FF2B5EF4-FFF2-40B4-BE49-F238E27FC236}">
                <a16:creationId xmlns:a16="http://schemas.microsoft.com/office/drawing/2014/main" id="{EB02C358-CF38-43BC-AC22-EAE025F62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5BB49-88D4-4F31-AD46-C3D26C686AED}"/>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19363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8C3D-AE8D-402B-9F7B-1B6A2A6EAC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F9F501-0B02-4C08-9DFD-4A37F3F733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E0C675-930C-4717-81DF-0CD6C27F130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9954DB-37F0-420C-A44A-22429EA81E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30FCE0-2F1A-4BE9-BD40-58F692CECE5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68EEA3-09AA-441B-B0B8-ABB195296006}"/>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8" name="Footer Placeholder 7">
            <a:extLst>
              <a:ext uri="{FF2B5EF4-FFF2-40B4-BE49-F238E27FC236}">
                <a16:creationId xmlns:a16="http://schemas.microsoft.com/office/drawing/2014/main" id="{7C6AB79F-1729-4A2D-B158-8799C091B5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EE9AB6-CA96-4273-8EDF-FCF74D789A05}"/>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180367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C41D-E980-45C7-9CB2-60F01BDC91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975B9E-76AA-4EE5-994F-D05D54DBC71B}"/>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4" name="Footer Placeholder 3">
            <a:extLst>
              <a:ext uri="{FF2B5EF4-FFF2-40B4-BE49-F238E27FC236}">
                <a16:creationId xmlns:a16="http://schemas.microsoft.com/office/drawing/2014/main" id="{C12AE0B9-8A39-40A9-8CB1-64D4D61C3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A8E427-83C0-4587-BA9D-C27C90FBF2B6}"/>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382950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68EDD9-E416-42CC-AD97-C9DE94E4365C}"/>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3" name="Footer Placeholder 2">
            <a:extLst>
              <a:ext uri="{FF2B5EF4-FFF2-40B4-BE49-F238E27FC236}">
                <a16:creationId xmlns:a16="http://schemas.microsoft.com/office/drawing/2014/main" id="{1252E24D-03A3-44C2-BAB1-EC5ABF25A7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0C1420-C8DC-40E8-B199-D809C0381698}"/>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185079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ABEA-34DB-45F2-834E-72B0CE2BF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B56488-E421-42EA-924B-91DD1D401F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41298A-6B17-4214-A71F-E4D866B9F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E7D090-72E1-4B1B-9976-383FFA059DD7}"/>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6" name="Footer Placeholder 5">
            <a:extLst>
              <a:ext uri="{FF2B5EF4-FFF2-40B4-BE49-F238E27FC236}">
                <a16:creationId xmlns:a16="http://schemas.microsoft.com/office/drawing/2014/main" id="{996B6EDB-311A-4F32-B391-248552FC44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2F8DB-EA10-44B3-B557-A3D5B68EB913}"/>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2939805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2939-7E5B-4AC2-8C11-CABC9B5A6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3506AC-441A-4FE4-B33F-C850150A38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D858CC-1250-4B7A-80FD-CBE98DED6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0A03AD-1331-4C19-A3A7-FDF83D6A8BEA}"/>
              </a:ext>
            </a:extLst>
          </p:cNvPr>
          <p:cNvSpPr>
            <a:spLocks noGrp="1"/>
          </p:cNvSpPr>
          <p:nvPr>
            <p:ph type="dt" sz="half" idx="10"/>
          </p:nvPr>
        </p:nvSpPr>
        <p:spPr/>
        <p:txBody>
          <a:bodyPr/>
          <a:lstStyle/>
          <a:p>
            <a:fld id="{248D23E5-E82C-4963-A1DE-DFFD9E6987CB}" type="datetimeFigureOut">
              <a:rPr lang="en-US" smtClean="0"/>
              <a:t>2/24/2019</a:t>
            </a:fld>
            <a:endParaRPr lang="en-US"/>
          </a:p>
        </p:txBody>
      </p:sp>
      <p:sp>
        <p:nvSpPr>
          <p:cNvPr id="6" name="Footer Placeholder 5">
            <a:extLst>
              <a:ext uri="{FF2B5EF4-FFF2-40B4-BE49-F238E27FC236}">
                <a16:creationId xmlns:a16="http://schemas.microsoft.com/office/drawing/2014/main" id="{7F052DA3-F402-4356-8D34-F3BBD6D6CD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4679B-E125-4944-8A78-AABA1B2115AC}"/>
              </a:ext>
            </a:extLst>
          </p:cNvPr>
          <p:cNvSpPr>
            <a:spLocks noGrp="1"/>
          </p:cNvSpPr>
          <p:nvPr>
            <p:ph type="sldNum" sz="quarter" idx="12"/>
          </p:nvPr>
        </p:nvSpPr>
        <p:spPr/>
        <p:txBody>
          <a:bodyPr/>
          <a:lstStyle/>
          <a:p>
            <a:fld id="{BD416977-0D05-4695-B478-69229D902F94}" type="slidenum">
              <a:rPr lang="en-US" smtClean="0"/>
              <a:t>‹#›</a:t>
            </a:fld>
            <a:endParaRPr lang="en-US"/>
          </a:p>
        </p:txBody>
      </p:sp>
    </p:spTree>
    <p:extLst>
      <p:ext uri="{BB962C8B-B14F-4D97-AF65-F5344CB8AC3E}">
        <p14:creationId xmlns:p14="http://schemas.microsoft.com/office/powerpoint/2010/main" val="1305708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8F4230-58F3-433D-A147-9356B583B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964DE7-A150-4ED4-B566-33D7C1F152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887BE-B529-4B33-9DF1-45C09545E8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8D23E5-E82C-4963-A1DE-DFFD9E6987CB}" type="datetimeFigureOut">
              <a:rPr lang="en-US" smtClean="0"/>
              <a:t>2/24/2019</a:t>
            </a:fld>
            <a:endParaRPr lang="en-US"/>
          </a:p>
        </p:txBody>
      </p:sp>
      <p:sp>
        <p:nvSpPr>
          <p:cNvPr id="5" name="Footer Placeholder 4">
            <a:extLst>
              <a:ext uri="{FF2B5EF4-FFF2-40B4-BE49-F238E27FC236}">
                <a16:creationId xmlns:a16="http://schemas.microsoft.com/office/drawing/2014/main" id="{735A06B7-5D2E-4E6E-90A6-3BB6C360D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3E7723-7917-4E27-B955-8B125E4F6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16977-0D05-4695-B478-69229D902F94}" type="slidenum">
              <a:rPr lang="en-US" smtClean="0"/>
              <a:t>‹#›</a:t>
            </a:fld>
            <a:endParaRPr lang="en-US"/>
          </a:p>
        </p:txBody>
      </p:sp>
    </p:spTree>
    <p:extLst>
      <p:ext uri="{BB962C8B-B14F-4D97-AF65-F5344CB8AC3E}">
        <p14:creationId xmlns:p14="http://schemas.microsoft.com/office/powerpoint/2010/main" val="37957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hyperlink" Target="http://www.pmq.com/December-2017/The-2018-Pizza-Power-Report-A-State-of-the-Industry-Analysis/" TargetMode="External"/><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www.pmq.com/December-2017/The-2018-Pizza-Power-Report-A-State-of-the-Industry-Analysis/" TargetMode="External"/><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8" Type="http://schemas.openxmlformats.org/officeDocument/2006/relationships/hyperlink" Target="http://www.philforhumanity.com/Drones.html" TargetMode="External"/><Relationship Id="rId3" Type="http://schemas.openxmlformats.org/officeDocument/2006/relationships/hyperlink" Target="http://www.businessinsider.com/drones-law-faa-regulations-2017-7" TargetMode="External"/><Relationship Id="rId7" Type="http://schemas.openxmlformats.org/officeDocument/2006/relationships/hyperlink" Target="http://www.tdworld.com/transmission/drone-advantage" TargetMode="External"/><Relationship Id="rId2" Type="http://schemas.openxmlformats.org/officeDocument/2006/relationships/hyperlink" Target="https://www.faa.gov/uas/" TargetMode="External"/><Relationship Id="rId1" Type="http://schemas.openxmlformats.org/officeDocument/2006/relationships/slideLayout" Target="../slideLayouts/slideLayout2.xml"/><Relationship Id="rId6" Type="http://schemas.openxmlformats.org/officeDocument/2006/relationships/hyperlink" Target="https://www.airmap.com/rules-to-fly-recreational-drones/" TargetMode="External"/><Relationship Id="rId5" Type="http://schemas.openxmlformats.org/officeDocument/2006/relationships/hyperlink" Target="http://knowbeforeyoufly.org/" TargetMode="External"/><Relationship Id="rId4" Type="http://schemas.openxmlformats.org/officeDocument/2006/relationships/hyperlink" Target="https://www.digitaltrends.com/cool-tech/drone-pilot-faa-regulations-guid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nbc.com/2016/11/16/dominos-has-delivered-the-worlds-first-ever-pizza-by-drone-to-a-new-zealand-couple.html" TargetMode="External"/><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cnbc.com/2016/11/16/dominos-has-delivered-the-worlds-first-ever-pizza-by-drone-to-a-new-zealand-couple.html"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www.cnbc.com/2016/11/16/dominos-has-delivered-the-worlds-first-ever-pizza-by-drone-to-a-new-zealand-couple.html" TargetMode="External"/><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www.pmq.com/December-2017/The-2018-Pizza-Power-Report-A-State-of-the-Industry-Analysis/"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www.pmq.com/December-2017/The-2018-Pizza-Power-Report-A-State-of-the-Industry-Analysis/"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5189" y="914400"/>
            <a:ext cx="9966960" cy="881743"/>
          </a:xfrm>
        </p:spPr>
        <p:txBody>
          <a:bodyPr>
            <a:normAutofit fontScale="90000"/>
          </a:bodyPr>
          <a:lstStyle/>
          <a:p>
            <a:pPr algn="ctr"/>
            <a:r>
              <a:rPr lang="en-US" b="1" u="sng" dirty="0"/>
              <a:t>Pizza Drones </a:t>
            </a:r>
          </a:p>
        </p:txBody>
      </p:sp>
      <p:sp>
        <p:nvSpPr>
          <p:cNvPr id="5" name="Slide Number Placeholder 4"/>
          <p:cNvSpPr>
            <a:spLocks noGrp="1"/>
          </p:cNvSpPr>
          <p:nvPr>
            <p:ph type="sldNum" sz="quarter" idx="12"/>
          </p:nvPr>
        </p:nvSpPr>
        <p:spPr/>
        <p:txBody>
          <a:bodyPr/>
          <a:lstStyle/>
          <a:p>
            <a:fld id="{4FAB73BC-B049-4115-A692-8D63A059BFB8}" type="slidenum">
              <a:rPr lang="en-US" smtClean="0"/>
              <a:pPr/>
              <a:t>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74350">
            <a:off x="3391842" y="2164552"/>
            <a:ext cx="4933653" cy="3074847"/>
          </a:xfrm>
          <a:prstGeom prst="rect">
            <a:avLst/>
          </a:prstGeom>
        </p:spPr>
      </p:pic>
      <p:pic>
        <p:nvPicPr>
          <p:cNvPr id="4" name="Picture 3">
            <a:extLst>
              <a:ext uri="{FF2B5EF4-FFF2-40B4-BE49-F238E27FC236}">
                <a16:creationId xmlns:a16="http://schemas.microsoft.com/office/drawing/2014/main" id="{BE96D71C-EF0D-41A6-8DC3-BD5EC4151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189515" cy="2392136"/>
          </a:xfrm>
          <a:prstGeom prst="rect">
            <a:avLst/>
          </a:prstGeom>
        </p:spPr>
      </p:pic>
      <p:pic>
        <p:nvPicPr>
          <p:cNvPr id="7" name="Picture 6">
            <a:extLst>
              <a:ext uri="{FF2B5EF4-FFF2-40B4-BE49-F238E27FC236}">
                <a16:creationId xmlns:a16="http://schemas.microsoft.com/office/drawing/2014/main" id="{97A51A5F-1BDC-42CE-A3FD-6BA02CF17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2485" y="0"/>
            <a:ext cx="3189515" cy="2392136"/>
          </a:xfrm>
          <a:prstGeom prst="rect">
            <a:avLst/>
          </a:prstGeom>
        </p:spPr>
      </p:pic>
      <p:pic>
        <p:nvPicPr>
          <p:cNvPr id="8" name="Picture 7">
            <a:extLst>
              <a:ext uri="{FF2B5EF4-FFF2-40B4-BE49-F238E27FC236}">
                <a16:creationId xmlns:a16="http://schemas.microsoft.com/office/drawing/2014/main" id="{F5211806-1C56-42B7-A7D5-179FE34E8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65864"/>
            <a:ext cx="3189515" cy="2392136"/>
          </a:xfrm>
          <a:prstGeom prst="rect">
            <a:avLst/>
          </a:prstGeom>
        </p:spPr>
      </p:pic>
      <p:pic>
        <p:nvPicPr>
          <p:cNvPr id="9" name="Picture 8">
            <a:extLst>
              <a:ext uri="{FF2B5EF4-FFF2-40B4-BE49-F238E27FC236}">
                <a16:creationId xmlns:a16="http://schemas.microsoft.com/office/drawing/2014/main" id="{A0043B6B-7953-4950-9882-E8DC64E97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2484" y="4465864"/>
            <a:ext cx="3189515" cy="2392136"/>
          </a:xfrm>
          <a:prstGeom prst="rect">
            <a:avLst/>
          </a:prstGeom>
        </p:spPr>
      </p:pic>
      <p:pic>
        <p:nvPicPr>
          <p:cNvPr id="10" name="Picture 9">
            <a:extLst>
              <a:ext uri="{FF2B5EF4-FFF2-40B4-BE49-F238E27FC236}">
                <a16:creationId xmlns:a16="http://schemas.microsoft.com/office/drawing/2014/main" id="{7EF66196-E12D-4D12-A1AD-6EDA75B2875B}"/>
              </a:ext>
            </a:extLst>
          </p:cNvPr>
          <p:cNvPicPr>
            <a:picLocks noChangeAspect="1"/>
          </p:cNvPicPr>
          <p:nvPr/>
        </p:nvPicPr>
        <p:blipFill rotWithShape="1">
          <a:blip r:embed="rId5">
            <a:extLst>
              <a:ext uri="{28A0092B-C50C-407E-A947-70E740481C1C}">
                <a14:useLocalDpi xmlns:a14="http://schemas.microsoft.com/office/drawing/2010/main" val="0"/>
              </a:ext>
            </a:extLst>
          </a:blip>
          <a:srcRect l="11885" t="4423" r="5052" b="4315"/>
          <a:stretch/>
        </p:blipFill>
        <p:spPr>
          <a:xfrm>
            <a:off x="6466683" y="3178206"/>
            <a:ext cx="1301278" cy="1429717"/>
          </a:xfrm>
          <a:prstGeom prst="rect">
            <a:avLst/>
          </a:prstGeom>
        </p:spPr>
      </p:pic>
    </p:spTree>
    <p:extLst>
      <p:ext uri="{BB962C8B-B14F-4D97-AF65-F5344CB8AC3E}">
        <p14:creationId xmlns:p14="http://schemas.microsoft.com/office/powerpoint/2010/main" val="77642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DA96DE-D450-48E1-9A05-DDD4B932A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203" y="0"/>
            <a:ext cx="8803594" cy="6409678"/>
          </a:xfrm>
          <a:prstGeom prst="rect">
            <a:avLst/>
          </a:prstGeom>
        </p:spPr>
      </p:pic>
      <p:sp>
        <p:nvSpPr>
          <p:cNvPr id="7" name="Rectangle 6">
            <a:extLst>
              <a:ext uri="{FF2B5EF4-FFF2-40B4-BE49-F238E27FC236}">
                <a16:creationId xmlns:a16="http://schemas.microsoft.com/office/drawing/2014/main" id="{04BBB5F4-68C5-45AF-A453-3F35FD81BC16}"/>
              </a:ext>
            </a:extLst>
          </p:cNvPr>
          <p:cNvSpPr/>
          <p:nvPr/>
        </p:nvSpPr>
        <p:spPr>
          <a:xfrm>
            <a:off x="91736" y="6514862"/>
            <a:ext cx="7747246" cy="276999"/>
          </a:xfrm>
          <a:prstGeom prst="rect">
            <a:avLst/>
          </a:prstGeom>
        </p:spPr>
        <p:txBody>
          <a:bodyPr wrap="square">
            <a:spAutoFit/>
          </a:bodyPr>
          <a:lstStyle/>
          <a:p>
            <a:r>
              <a:rPr lang="en-US" sz="1200" dirty="0">
                <a:hlinkClick r:id="rId3"/>
              </a:rPr>
              <a:t>http://www.pmq.com/December-2017/The-2018-Pizza-Power-Report-A-State-of-the-Industry-Analysis/</a:t>
            </a:r>
            <a:r>
              <a:rPr lang="en-US" sz="1200" dirty="0"/>
              <a:t> </a:t>
            </a:r>
          </a:p>
        </p:txBody>
      </p:sp>
    </p:spTree>
    <p:extLst>
      <p:ext uri="{BB962C8B-B14F-4D97-AF65-F5344CB8AC3E}">
        <p14:creationId xmlns:p14="http://schemas.microsoft.com/office/powerpoint/2010/main" val="1952871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772E4F-BDC1-4F0C-A21D-42810F1E9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404812"/>
            <a:ext cx="9525000" cy="6048375"/>
          </a:xfrm>
          <a:prstGeom prst="rect">
            <a:avLst/>
          </a:prstGeom>
        </p:spPr>
      </p:pic>
      <p:sp>
        <p:nvSpPr>
          <p:cNvPr id="7" name="Rectangle 6">
            <a:extLst>
              <a:ext uri="{FF2B5EF4-FFF2-40B4-BE49-F238E27FC236}">
                <a16:creationId xmlns:a16="http://schemas.microsoft.com/office/drawing/2014/main" id="{8B4D881F-9D56-4761-9073-F43198638CD1}"/>
              </a:ext>
            </a:extLst>
          </p:cNvPr>
          <p:cNvSpPr/>
          <p:nvPr/>
        </p:nvSpPr>
        <p:spPr>
          <a:xfrm>
            <a:off x="0" y="6314687"/>
            <a:ext cx="7747246" cy="276999"/>
          </a:xfrm>
          <a:prstGeom prst="rect">
            <a:avLst/>
          </a:prstGeom>
        </p:spPr>
        <p:txBody>
          <a:bodyPr wrap="square">
            <a:spAutoFit/>
          </a:bodyPr>
          <a:lstStyle/>
          <a:p>
            <a:r>
              <a:rPr lang="en-US" sz="1200" dirty="0">
                <a:hlinkClick r:id="rId3"/>
              </a:rPr>
              <a:t>http://www.pmq.com/December-2017/The-2018-Pizza-Power-Report-A-State-of-the-Industry-Analysis/</a:t>
            </a:r>
            <a:r>
              <a:rPr lang="en-US" sz="1200" dirty="0"/>
              <a:t> </a:t>
            </a:r>
          </a:p>
        </p:txBody>
      </p:sp>
    </p:spTree>
    <p:extLst>
      <p:ext uri="{BB962C8B-B14F-4D97-AF65-F5344CB8AC3E}">
        <p14:creationId xmlns:p14="http://schemas.microsoft.com/office/powerpoint/2010/main" val="224852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D55142-591D-4CC3-B521-58FBC45C8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66975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91880"/>
            <a:ext cx="10058400" cy="1609344"/>
          </a:xfrm>
        </p:spPr>
        <p:txBody>
          <a:bodyPr/>
          <a:lstStyle/>
          <a:p>
            <a:pPr algn="ctr"/>
            <a:r>
              <a:rPr lang="en-US" u="sng" dirty="0"/>
              <a:t>Goals</a:t>
            </a:r>
          </a:p>
        </p:txBody>
      </p:sp>
      <p:sp>
        <p:nvSpPr>
          <p:cNvPr id="3" name="Content Placeholder 2"/>
          <p:cNvSpPr>
            <a:spLocks noGrp="1"/>
          </p:cNvSpPr>
          <p:nvPr>
            <p:ph idx="1"/>
          </p:nvPr>
        </p:nvSpPr>
        <p:spPr>
          <a:xfrm>
            <a:off x="237995" y="1064712"/>
            <a:ext cx="6613742" cy="5880970"/>
          </a:xfrm>
        </p:spPr>
        <p:txBody>
          <a:bodyPr>
            <a:normAutofit/>
          </a:bodyPr>
          <a:lstStyle/>
          <a:p>
            <a:pPr marL="457200" indent="-457200">
              <a:buFont typeface="+mj-lt"/>
              <a:buAutoNum type="arabicPeriod"/>
            </a:pPr>
            <a:r>
              <a:rPr lang="en-US" sz="3200" dirty="0"/>
              <a:t>Develop knowledge regarding Drone Technology</a:t>
            </a:r>
          </a:p>
          <a:p>
            <a:pPr marL="457200" indent="-457200">
              <a:buFont typeface="+mj-lt"/>
              <a:buAutoNum type="arabicPeriod"/>
            </a:pPr>
            <a:endParaRPr lang="en-US" sz="3200" dirty="0"/>
          </a:p>
          <a:p>
            <a:pPr marL="457200" indent="-457200">
              <a:buFont typeface="+mj-lt"/>
              <a:buAutoNum type="arabicPeriod"/>
            </a:pPr>
            <a:endParaRPr lang="en-US" sz="3200" dirty="0"/>
          </a:p>
          <a:p>
            <a:pPr marL="457200" indent="-457200">
              <a:buFont typeface="+mj-lt"/>
              <a:buAutoNum type="arabicPeriod"/>
            </a:pPr>
            <a:r>
              <a:rPr lang="en-US" sz="3200" dirty="0"/>
              <a:t>Learn to fly</a:t>
            </a:r>
          </a:p>
          <a:p>
            <a:pPr marL="457200" indent="-457200">
              <a:buFont typeface="+mj-lt"/>
              <a:buAutoNum type="arabicPeriod"/>
            </a:pPr>
            <a:endParaRPr lang="en-US" sz="3200" dirty="0"/>
          </a:p>
          <a:p>
            <a:pPr marL="457200" indent="-457200">
              <a:buFont typeface="+mj-lt"/>
              <a:buAutoNum type="arabicPeriod"/>
            </a:pPr>
            <a:endParaRPr lang="en-US" sz="3200" dirty="0"/>
          </a:p>
          <a:p>
            <a:pPr marL="457200" indent="-457200">
              <a:buFont typeface="+mj-lt"/>
              <a:buAutoNum type="arabicPeriod"/>
            </a:pPr>
            <a:r>
              <a:rPr lang="en-US" sz="3200" dirty="0"/>
              <a:t>Interest in applying the drone technology in Pizza Delivery</a:t>
            </a:r>
          </a:p>
          <a:p>
            <a:pPr marL="0" indent="0">
              <a:buNone/>
            </a:pPr>
            <a:r>
              <a:rPr lang="en-US" dirty="0"/>
              <a:t> </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81794">
            <a:off x="8399865" y="396207"/>
            <a:ext cx="2193496" cy="219349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51072">
            <a:off x="4449869" y="2614891"/>
            <a:ext cx="3448400" cy="2154331"/>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76276">
            <a:off x="8488195" y="4084065"/>
            <a:ext cx="3388183" cy="1955906"/>
          </a:xfrm>
          <a:prstGeom prst="rect">
            <a:avLst/>
          </a:prstGeom>
        </p:spPr>
      </p:pic>
      <p:cxnSp>
        <p:nvCxnSpPr>
          <p:cNvPr id="24" name="Straight Arrow Connector 23"/>
          <p:cNvCxnSpPr/>
          <p:nvPr/>
        </p:nvCxnSpPr>
        <p:spPr>
          <a:xfrm>
            <a:off x="6237962" y="5536471"/>
            <a:ext cx="2235478" cy="210442"/>
          </a:xfrm>
          <a:prstGeom prst="straightConnector1">
            <a:avLst/>
          </a:prstGeom>
          <a:ln w="762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p:cNvCxnSpPr/>
          <p:nvPr/>
        </p:nvCxnSpPr>
        <p:spPr>
          <a:xfrm flipV="1">
            <a:off x="2915642" y="3575576"/>
            <a:ext cx="1244878" cy="1433"/>
          </a:xfrm>
          <a:prstGeom prst="straightConnector1">
            <a:avLst/>
          </a:prstGeom>
          <a:ln w="762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flipV="1">
            <a:off x="5843767" y="1711627"/>
            <a:ext cx="2431110" cy="56760"/>
          </a:xfrm>
          <a:prstGeom prst="straightConnector1">
            <a:avLst/>
          </a:prstGeom>
          <a:ln w="7620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78689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568" y="-307848"/>
            <a:ext cx="10058400" cy="1609344"/>
          </a:xfrm>
        </p:spPr>
        <p:txBody>
          <a:bodyPr/>
          <a:lstStyle/>
          <a:p>
            <a:pPr algn="ctr"/>
            <a:r>
              <a:rPr lang="en-US" b="1" u="sng" dirty="0"/>
              <a:t>References</a:t>
            </a:r>
          </a:p>
        </p:txBody>
      </p:sp>
      <p:sp>
        <p:nvSpPr>
          <p:cNvPr id="3" name="Content Placeholder 2"/>
          <p:cNvSpPr>
            <a:spLocks noGrp="1"/>
          </p:cNvSpPr>
          <p:nvPr>
            <p:ph idx="1"/>
          </p:nvPr>
        </p:nvSpPr>
        <p:spPr>
          <a:xfrm>
            <a:off x="167640" y="1112520"/>
            <a:ext cx="11783568" cy="5032248"/>
          </a:xfrm>
        </p:spPr>
        <p:txBody>
          <a:bodyPr>
            <a:normAutofit fontScale="62500" lnSpcReduction="20000"/>
          </a:bodyPr>
          <a:lstStyle/>
          <a:p>
            <a:r>
              <a:rPr lang="en-US" b="1" dirty="0"/>
              <a:t>Federal Aviation Administration (FAA) - Drone Regulations &amp; Policies:</a:t>
            </a:r>
            <a:r>
              <a:rPr lang="en-US" dirty="0"/>
              <a:t>  </a:t>
            </a:r>
          </a:p>
          <a:p>
            <a:r>
              <a:rPr lang="en-US" dirty="0">
                <a:hlinkClick r:id="rId2"/>
              </a:rPr>
              <a:t>https://www.faa.gov/uas/</a:t>
            </a:r>
            <a:endParaRPr lang="en-US" dirty="0"/>
          </a:p>
          <a:p>
            <a:r>
              <a:rPr lang="en-US" dirty="0">
                <a:hlinkClick r:id="rId3"/>
              </a:rPr>
              <a:t>http://www.businessinsider.com/drones-law-faa-regulations-2017-7</a:t>
            </a:r>
            <a:endParaRPr lang="en-US" dirty="0"/>
          </a:p>
          <a:p>
            <a:r>
              <a:rPr lang="en-US" dirty="0">
                <a:hlinkClick r:id="rId4"/>
              </a:rPr>
              <a:t>https://www.digitaltrends.com/cool-tech/drone-pilot-faa-regulations-guide/</a:t>
            </a:r>
            <a:endParaRPr lang="en-US" dirty="0"/>
          </a:p>
          <a:p>
            <a:pPr marL="0" indent="0">
              <a:buNone/>
            </a:pPr>
            <a:endParaRPr lang="en-US" dirty="0"/>
          </a:p>
          <a:p>
            <a:r>
              <a:rPr lang="en-US" b="1" dirty="0"/>
              <a:t>What to Know Before You Fly: </a:t>
            </a:r>
            <a:r>
              <a:rPr lang="en-US" dirty="0">
                <a:hlinkClick r:id="rId5"/>
              </a:rPr>
              <a:t>http://knowbeforeyoufly.org/</a:t>
            </a:r>
            <a:endParaRPr lang="en-US" dirty="0"/>
          </a:p>
          <a:p>
            <a:endParaRPr lang="en-US" dirty="0"/>
          </a:p>
          <a:p>
            <a:endParaRPr lang="en-US" dirty="0"/>
          </a:p>
          <a:p>
            <a:r>
              <a:rPr lang="en-US" b="1" dirty="0"/>
              <a:t>Air Map Rules</a:t>
            </a:r>
            <a:r>
              <a:rPr lang="en-US" dirty="0"/>
              <a:t>: </a:t>
            </a:r>
            <a:r>
              <a:rPr lang="en-US" dirty="0">
                <a:hlinkClick r:id="rId6"/>
              </a:rPr>
              <a:t>https://www.airmap.com/rules-to-fly-recreational-drones/</a:t>
            </a:r>
            <a:endParaRPr lang="en-US" dirty="0"/>
          </a:p>
          <a:p>
            <a:endParaRPr lang="en-US" dirty="0"/>
          </a:p>
          <a:p>
            <a:endParaRPr lang="en-US" dirty="0"/>
          </a:p>
          <a:p>
            <a:r>
              <a:rPr lang="en-US" b="1" dirty="0"/>
              <a:t>Drone Advantage</a:t>
            </a:r>
            <a:r>
              <a:rPr lang="en-US" dirty="0"/>
              <a:t>: </a:t>
            </a:r>
            <a:r>
              <a:rPr lang="en-US" dirty="0">
                <a:hlinkClick r:id="rId7"/>
              </a:rPr>
              <a:t>http://www.tdworld.com/transmission/drone-advantage</a:t>
            </a:r>
            <a:endParaRPr lang="en-US" dirty="0"/>
          </a:p>
          <a:p>
            <a:endParaRPr lang="en-US" dirty="0"/>
          </a:p>
          <a:p>
            <a:endParaRPr lang="en-US" dirty="0"/>
          </a:p>
          <a:p>
            <a:r>
              <a:rPr lang="en-US" b="1" dirty="0"/>
              <a:t>The Pros/Cons of Drones</a:t>
            </a:r>
            <a:r>
              <a:rPr lang="en-US" dirty="0"/>
              <a:t>: </a:t>
            </a:r>
            <a:r>
              <a:rPr lang="en-US" dirty="0">
                <a:hlinkClick r:id="rId8"/>
              </a:rPr>
              <a:t>http://www.philforhumanity.com/Drones.html</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2574569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6CE453A-DABA-4626-9098-9D2851CEB0EA}"/>
              </a:ext>
            </a:extLst>
          </p:cNvPr>
          <p:cNvSpPr>
            <a:spLocks noGrp="1"/>
          </p:cNvSpPr>
          <p:nvPr>
            <p:ph type="title"/>
          </p:nvPr>
        </p:nvSpPr>
        <p:spPr/>
        <p:txBody>
          <a:bodyPr/>
          <a:lstStyle/>
          <a:p>
            <a:pPr algn="ctr"/>
            <a:r>
              <a:rPr lang="en-US" b="1" dirty="0"/>
              <a:t>PIZZA DRONE = $$ MONEY $$</a:t>
            </a:r>
          </a:p>
        </p:txBody>
      </p:sp>
      <p:pic>
        <p:nvPicPr>
          <p:cNvPr id="5" name="Content Placeholder 4">
            <a:extLst>
              <a:ext uri="{FF2B5EF4-FFF2-40B4-BE49-F238E27FC236}">
                <a16:creationId xmlns:a16="http://schemas.microsoft.com/office/drawing/2014/main" id="{71AD4A65-44C0-435F-B32A-185BBDA5DA0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53331" y="1825625"/>
            <a:ext cx="4351338" cy="4351338"/>
          </a:xfrm>
        </p:spPr>
      </p:pic>
      <p:pic>
        <p:nvPicPr>
          <p:cNvPr id="12" name="Content Placeholder 4">
            <a:extLst>
              <a:ext uri="{FF2B5EF4-FFF2-40B4-BE49-F238E27FC236}">
                <a16:creationId xmlns:a16="http://schemas.microsoft.com/office/drawing/2014/main" id="{ED2BE22C-2B21-45A4-B419-049728E0527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162209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D6E7-FF16-49FD-99AC-1637BD170235}"/>
              </a:ext>
            </a:extLst>
          </p:cNvPr>
          <p:cNvSpPr>
            <a:spLocks noGrp="1"/>
          </p:cNvSpPr>
          <p:nvPr>
            <p:ph type="title"/>
          </p:nvPr>
        </p:nvSpPr>
        <p:spPr>
          <a:xfrm>
            <a:off x="2805797" y="0"/>
            <a:ext cx="6567196" cy="813610"/>
          </a:xfrm>
        </p:spPr>
        <p:txBody>
          <a:bodyPr>
            <a:normAutofit/>
          </a:bodyPr>
          <a:lstStyle/>
          <a:p>
            <a:pPr algn="ctr"/>
            <a:r>
              <a:rPr lang="en-US" b="1" u="sng" dirty="0"/>
              <a:t>Value Chain: Pizza Drone</a:t>
            </a:r>
          </a:p>
        </p:txBody>
      </p:sp>
      <p:graphicFrame>
        <p:nvGraphicFramePr>
          <p:cNvPr id="8" name="Content Placeholder 7">
            <a:extLst>
              <a:ext uri="{FF2B5EF4-FFF2-40B4-BE49-F238E27FC236}">
                <a16:creationId xmlns:a16="http://schemas.microsoft.com/office/drawing/2014/main" id="{AE75D173-6E25-4A0A-8CD5-84564331B783}"/>
              </a:ext>
            </a:extLst>
          </p:cNvPr>
          <p:cNvGraphicFramePr>
            <a:graphicFrameLocks noGrp="1"/>
          </p:cNvGraphicFramePr>
          <p:nvPr>
            <p:ph idx="1"/>
            <p:extLst>
              <p:ext uri="{D42A27DB-BD31-4B8C-83A1-F6EECF244321}">
                <p14:modId xmlns:p14="http://schemas.microsoft.com/office/powerpoint/2010/main" val="4210029279"/>
              </p:ext>
            </p:extLst>
          </p:nvPr>
        </p:nvGraphicFramePr>
        <p:xfrm>
          <a:off x="158424" y="813610"/>
          <a:ext cx="10299470" cy="5784300"/>
        </p:xfrm>
        <a:graphic>
          <a:graphicData uri="http://schemas.openxmlformats.org/drawingml/2006/table">
            <a:tbl>
              <a:tblPr firstRow="1" bandRow="1">
                <a:tableStyleId>{69CF1AB2-1976-4502-BF36-3FF5EA218861}</a:tableStyleId>
              </a:tblPr>
              <a:tblGrid>
                <a:gridCol w="2059894">
                  <a:extLst>
                    <a:ext uri="{9D8B030D-6E8A-4147-A177-3AD203B41FA5}">
                      <a16:colId xmlns:a16="http://schemas.microsoft.com/office/drawing/2014/main" val="4189517971"/>
                    </a:ext>
                  </a:extLst>
                </a:gridCol>
                <a:gridCol w="2059894">
                  <a:extLst>
                    <a:ext uri="{9D8B030D-6E8A-4147-A177-3AD203B41FA5}">
                      <a16:colId xmlns:a16="http://schemas.microsoft.com/office/drawing/2014/main" val="260232462"/>
                    </a:ext>
                  </a:extLst>
                </a:gridCol>
                <a:gridCol w="2059894">
                  <a:extLst>
                    <a:ext uri="{9D8B030D-6E8A-4147-A177-3AD203B41FA5}">
                      <a16:colId xmlns:a16="http://schemas.microsoft.com/office/drawing/2014/main" val="3431625698"/>
                    </a:ext>
                  </a:extLst>
                </a:gridCol>
                <a:gridCol w="2059894">
                  <a:extLst>
                    <a:ext uri="{9D8B030D-6E8A-4147-A177-3AD203B41FA5}">
                      <a16:colId xmlns:a16="http://schemas.microsoft.com/office/drawing/2014/main" val="377606656"/>
                    </a:ext>
                  </a:extLst>
                </a:gridCol>
                <a:gridCol w="2059894">
                  <a:extLst>
                    <a:ext uri="{9D8B030D-6E8A-4147-A177-3AD203B41FA5}">
                      <a16:colId xmlns:a16="http://schemas.microsoft.com/office/drawing/2014/main" val="2339396360"/>
                    </a:ext>
                  </a:extLst>
                </a:gridCol>
              </a:tblGrid>
              <a:tr h="303730">
                <a:tc gridSpan="5">
                  <a:txBody>
                    <a:bodyPr/>
                    <a:lstStyle/>
                    <a:p>
                      <a:pPr algn="l"/>
                      <a:r>
                        <a:rPr lang="en-US" sz="1400" b="0" u="sng" dirty="0"/>
                        <a:t>Support Activities</a:t>
                      </a:r>
                    </a:p>
                  </a:txBody>
                  <a:tcPr/>
                </a:tc>
                <a:tc hMerge="1">
                  <a:txBody>
                    <a:bodyPr/>
                    <a:lstStyle/>
                    <a:p>
                      <a:endParaRPr lang="en-US" sz="1400" b="0" dirty="0"/>
                    </a:p>
                  </a:txBody>
                  <a:tcPr/>
                </a:tc>
                <a:tc hMerge="1">
                  <a:txBody>
                    <a:bodyPr/>
                    <a:lstStyle/>
                    <a:p>
                      <a:endParaRPr lang="en-US" sz="1400" b="0" dirty="0"/>
                    </a:p>
                  </a:txBody>
                  <a:tcPr/>
                </a:tc>
                <a:tc hMerge="1">
                  <a:txBody>
                    <a:bodyPr/>
                    <a:lstStyle/>
                    <a:p>
                      <a:endParaRPr lang="en-US" sz="1400" b="0" dirty="0"/>
                    </a:p>
                  </a:txBody>
                  <a:tcPr/>
                </a:tc>
                <a:tc hMerge="1">
                  <a:txBody>
                    <a:bodyPr/>
                    <a:lstStyle/>
                    <a:p>
                      <a:endParaRPr lang="en-US" sz="1400" b="0" dirty="0"/>
                    </a:p>
                  </a:txBody>
                  <a:tcPr/>
                </a:tc>
                <a:extLst>
                  <a:ext uri="{0D108BD9-81ED-4DB2-BD59-A6C34878D82A}">
                    <a16:rowId xmlns:a16="http://schemas.microsoft.com/office/drawing/2014/main" val="3280901068"/>
                  </a:ext>
                </a:extLst>
              </a:tr>
              <a:tr h="788811">
                <a:tc>
                  <a:txBody>
                    <a:bodyPr/>
                    <a:lstStyle/>
                    <a:p>
                      <a:r>
                        <a:rPr lang="en-US" sz="1400" b="1" u="sng" dirty="0"/>
                        <a:t>Firm Infrastructure</a:t>
                      </a:r>
                    </a:p>
                  </a:txBody>
                  <a:tcPr/>
                </a:tc>
                <a:tc>
                  <a:txBody>
                    <a:bodyPr/>
                    <a:lstStyle/>
                    <a:p>
                      <a:r>
                        <a:rPr lang="en-US" sz="1400" b="0"/>
                        <a:t>Funds Collection to start the business</a:t>
                      </a:r>
                      <a:endParaRPr lang="en-US" sz="1400" b="0" dirty="0"/>
                    </a:p>
                  </a:txBody>
                  <a:tcPr/>
                </a:tc>
                <a:tc>
                  <a:txBody>
                    <a:bodyPr/>
                    <a:lstStyle/>
                    <a:p>
                      <a:r>
                        <a:rPr lang="en-US" sz="1400" b="0" dirty="0"/>
                        <a:t>Administrative Tasks: taxes, bank/book keeping </a:t>
                      </a:r>
                    </a:p>
                  </a:txBody>
                  <a:tcPr/>
                </a:tc>
                <a:tc>
                  <a:txBody>
                    <a:bodyPr/>
                    <a:lstStyle/>
                    <a:p>
                      <a:endParaRPr lang="en-US" sz="1400" b="0"/>
                    </a:p>
                  </a:txBody>
                  <a:tcPr/>
                </a:tc>
                <a:tc>
                  <a:txBody>
                    <a:bodyPr/>
                    <a:lstStyle/>
                    <a:p>
                      <a:endParaRPr lang="en-US" sz="1400" b="0"/>
                    </a:p>
                  </a:txBody>
                  <a:tcPr/>
                </a:tc>
                <a:extLst>
                  <a:ext uri="{0D108BD9-81ED-4DB2-BD59-A6C34878D82A}">
                    <a16:rowId xmlns:a16="http://schemas.microsoft.com/office/drawing/2014/main" val="441462477"/>
                  </a:ext>
                </a:extLst>
              </a:tr>
              <a:tr h="788811">
                <a:tc>
                  <a:txBody>
                    <a:bodyPr/>
                    <a:lstStyle/>
                    <a:p>
                      <a:r>
                        <a:rPr lang="en-US" sz="1400" b="1" u="sng" dirty="0"/>
                        <a:t>Human Resources</a:t>
                      </a:r>
                    </a:p>
                  </a:txBody>
                  <a:tcPr/>
                </a:tc>
                <a:tc>
                  <a:txBody>
                    <a:bodyPr/>
                    <a:lstStyle/>
                    <a:p>
                      <a:r>
                        <a:rPr lang="en-US" sz="1400" b="0" dirty="0"/>
                        <a:t>Manage/Training  Employees</a:t>
                      </a:r>
                    </a:p>
                  </a:txBody>
                  <a:tcPr/>
                </a:tc>
                <a:tc>
                  <a:txBody>
                    <a:bodyPr/>
                    <a:lstStyle/>
                    <a:p>
                      <a:r>
                        <a:rPr lang="en-US" sz="1400" b="0" dirty="0"/>
                        <a:t>Appraisals and rewards</a:t>
                      </a:r>
                    </a:p>
                  </a:txBody>
                  <a:tcPr/>
                </a:tc>
                <a:tc>
                  <a:txBody>
                    <a:bodyPr/>
                    <a:lstStyle/>
                    <a:p>
                      <a:r>
                        <a:rPr lang="en-US" sz="1400" b="0" dirty="0"/>
                        <a:t>Freedom of thought</a:t>
                      </a:r>
                    </a:p>
                  </a:txBody>
                  <a:tcPr/>
                </a:tc>
                <a:tc>
                  <a:txBody>
                    <a:bodyPr/>
                    <a:lstStyle/>
                    <a:p>
                      <a:r>
                        <a:rPr lang="en-US" sz="1400" b="0" dirty="0"/>
                        <a:t>Conducting Meetings</a:t>
                      </a:r>
                    </a:p>
                  </a:txBody>
                  <a:tcPr/>
                </a:tc>
                <a:extLst>
                  <a:ext uri="{0D108BD9-81ED-4DB2-BD59-A6C34878D82A}">
                    <a16:rowId xmlns:a16="http://schemas.microsoft.com/office/drawing/2014/main" val="32655048"/>
                  </a:ext>
                </a:extLst>
              </a:tr>
              <a:tr h="788811">
                <a:tc>
                  <a:txBody>
                    <a:bodyPr/>
                    <a:lstStyle/>
                    <a:p>
                      <a:r>
                        <a:rPr lang="en-US" sz="1400" b="1" u="sng" dirty="0"/>
                        <a:t>Technology Development</a:t>
                      </a:r>
                    </a:p>
                  </a:txBody>
                  <a:tcPr/>
                </a:tc>
                <a:tc>
                  <a:txBody>
                    <a:bodyPr/>
                    <a:lstStyle/>
                    <a:p>
                      <a:r>
                        <a:rPr lang="en-US" sz="1400" b="0" dirty="0"/>
                        <a:t>Feedback from Customers</a:t>
                      </a:r>
                    </a:p>
                  </a:txBody>
                  <a:tcPr/>
                </a:tc>
                <a:tc>
                  <a:txBody>
                    <a:bodyPr/>
                    <a:lstStyle/>
                    <a:p>
                      <a:r>
                        <a:rPr lang="en-US" sz="1400" b="0" dirty="0"/>
                        <a:t>Research work w/ Drones</a:t>
                      </a:r>
                    </a:p>
                  </a:txBody>
                  <a:tcPr/>
                </a:tc>
                <a:tc>
                  <a:txBody>
                    <a:bodyPr/>
                    <a:lstStyle/>
                    <a:p>
                      <a:r>
                        <a:rPr lang="en-US" sz="1400" b="0" dirty="0"/>
                        <a:t>Improving the product and innovation</a:t>
                      </a:r>
                    </a:p>
                  </a:txBody>
                  <a:tcPr/>
                </a:tc>
                <a:tc>
                  <a:txBody>
                    <a:bodyPr/>
                    <a:lstStyle/>
                    <a:p>
                      <a:r>
                        <a:rPr lang="en-US" sz="1400" b="0" dirty="0"/>
                        <a:t>Use of IT, Databases, Drone advancements</a:t>
                      </a:r>
                    </a:p>
                  </a:txBody>
                  <a:tcPr/>
                </a:tc>
                <a:extLst>
                  <a:ext uri="{0D108BD9-81ED-4DB2-BD59-A6C34878D82A}">
                    <a16:rowId xmlns:a16="http://schemas.microsoft.com/office/drawing/2014/main" val="2440631504"/>
                  </a:ext>
                </a:extLst>
              </a:tr>
              <a:tr h="788811">
                <a:tc>
                  <a:txBody>
                    <a:bodyPr/>
                    <a:lstStyle/>
                    <a:p>
                      <a:r>
                        <a:rPr lang="en-US" sz="1400" b="1" u="sng" dirty="0"/>
                        <a:t>Procurement</a:t>
                      </a:r>
                    </a:p>
                  </a:txBody>
                  <a:tcPr/>
                </a:tc>
                <a:tc>
                  <a:txBody>
                    <a:bodyPr/>
                    <a:lstStyle/>
                    <a:p>
                      <a:r>
                        <a:rPr lang="en-US" sz="1400" b="0" dirty="0"/>
                        <a:t>Acquiring the resources</a:t>
                      </a:r>
                    </a:p>
                  </a:txBody>
                  <a:tcPr/>
                </a:tc>
                <a:tc>
                  <a:txBody>
                    <a:bodyPr/>
                    <a:lstStyle/>
                    <a:p>
                      <a:r>
                        <a:rPr lang="en-US" sz="1400" b="0" dirty="0"/>
                        <a:t>Ingredients from local suppliers</a:t>
                      </a:r>
                    </a:p>
                  </a:txBody>
                  <a:tcPr/>
                </a:tc>
                <a:tc>
                  <a:txBody>
                    <a:bodyPr/>
                    <a:lstStyle/>
                    <a:p>
                      <a:endParaRPr lang="en-US" sz="1400" b="0" dirty="0"/>
                    </a:p>
                  </a:txBody>
                  <a:tcPr/>
                </a:tc>
                <a:tc>
                  <a:txBody>
                    <a:bodyPr/>
                    <a:lstStyle/>
                    <a:p>
                      <a:endParaRPr lang="en-US" sz="1400" b="0"/>
                    </a:p>
                  </a:txBody>
                  <a:tcPr/>
                </a:tc>
                <a:extLst>
                  <a:ext uri="{0D108BD9-81ED-4DB2-BD59-A6C34878D82A}">
                    <a16:rowId xmlns:a16="http://schemas.microsoft.com/office/drawing/2014/main" val="3302238200"/>
                  </a:ext>
                </a:extLst>
              </a:tr>
              <a:tr h="312576">
                <a:tc gridSpan="5">
                  <a:txBody>
                    <a:bodyPr/>
                    <a:lstStyle/>
                    <a:p>
                      <a:r>
                        <a:rPr lang="en-US" sz="1400" b="0" u="sng" dirty="0"/>
                        <a:t>Primary Activities</a:t>
                      </a:r>
                    </a:p>
                  </a:txBody>
                  <a:tcPr/>
                </a:tc>
                <a:tc hMerge="1">
                  <a:txBody>
                    <a:bodyPr/>
                    <a:lstStyle/>
                    <a:p>
                      <a:endParaRPr lang="en-US" sz="1400" b="0" dirty="0"/>
                    </a:p>
                  </a:txBody>
                  <a:tcPr/>
                </a:tc>
                <a:tc hMerge="1">
                  <a:txBody>
                    <a:bodyPr/>
                    <a:lstStyle/>
                    <a:p>
                      <a:endParaRPr lang="en-US" sz="1400" b="0" dirty="0"/>
                    </a:p>
                  </a:txBody>
                  <a:tcPr/>
                </a:tc>
                <a:tc hMerge="1">
                  <a:txBody>
                    <a:bodyPr/>
                    <a:lstStyle/>
                    <a:p>
                      <a:endParaRPr lang="en-US" sz="1400" b="0" dirty="0"/>
                    </a:p>
                  </a:txBody>
                  <a:tcPr/>
                </a:tc>
                <a:tc hMerge="1">
                  <a:txBody>
                    <a:bodyPr/>
                    <a:lstStyle/>
                    <a:p>
                      <a:endParaRPr lang="en-US" sz="1400" b="0" dirty="0"/>
                    </a:p>
                  </a:txBody>
                  <a:tcPr/>
                </a:tc>
                <a:extLst>
                  <a:ext uri="{0D108BD9-81ED-4DB2-BD59-A6C34878D82A}">
                    <a16:rowId xmlns:a16="http://schemas.microsoft.com/office/drawing/2014/main" val="75757596"/>
                  </a:ext>
                </a:extLst>
              </a:tr>
              <a:tr h="1656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t>Inbound Logistics: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Purchase Raw Materials: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Dough,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cheese,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sauce,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fruits/veggies,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salt/pepper</a:t>
                      </a:r>
                    </a:p>
                    <a:p>
                      <a:endParaRPr lang="en-US" sz="1400" b="1" u="sng" dirty="0"/>
                    </a:p>
                  </a:txBody>
                  <a:tcPr/>
                </a:tc>
                <a:tc>
                  <a:txBody>
                    <a:bodyPr/>
                    <a:lstStyle/>
                    <a:p>
                      <a:r>
                        <a:rPr lang="en-US" sz="1400" b="1" u="sng" dirty="0"/>
                        <a:t>Operations: </a:t>
                      </a:r>
                    </a:p>
                    <a:p>
                      <a:pPr marL="285750" indent="-285750">
                        <a:buFont typeface="Arial" panose="020B0604020202020204" pitchFamily="34" charset="0"/>
                        <a:buChar char="•"/>
                      </a:pPr>
                      <a:r>
                        <a:rPr lang="en-US" sz="1400" b="0" dirty="0"/>
                        <a:t>Preparation of pizza base,</a:t>
                      </a:r>
                    </a:p>
                    <a:p>
                      <a:pPr marL="285750" indent="-285750">
                        <a:buFont typeface="Arial" panose="020B0604020202020204" pitchFamily="34" charset="0"/>
                        <a:buChar char="•"/>
                      </a:pPr>
                      <a:r>
                        <a:rPr lang="en-US" sz="1400" b="0" dirty="0"/>
                        <a:t>Customization of pizza, </a:t>
                      </a:r>
                    </a:p>
                    <a:p>
                      <a:pPr marL="285750" indent="-285750">
                        <a:buFont typeface="Arial" panose="020B0604020202020204" pitchFamily="34" charset="0"/>
                        <a:buChar char="•"/>
                      </a:pPr>
                      <a:r>
                        <a:rPr lang="en-US" sz="1400" b="0" dirty="0"/>
                        <a:t>on time drone pizza delivery</a:t>
                      </a:r>
                    </a:p>
                  </a:txBody>
                  <a:tcPr/>
                </a:tc>
                <a:tc>
                  <a:txBody>
                    <a:bodyPr/>
                    <a:lstStyle/>
                    <a:p>
                      <a:r>
                        <a:rPr lang="en-US" sz="1400" b="1" u="sng" dirty="0"/>
                        <a:t>Outbound Logistics: </a:t>
                      </a:r>
                    </a:p>
                    <a:p>
                      <a:pPr marL="285750" indent="-285750">
                        <a:buFont typeface="Arial" panose="020B0604020202020204" pitchFamily="34" charset="0"/>
                        <a:buChar char="•"/>
                      </a:pPr>
                      <a:r>
                        <a:rPr lang="en-US" sz="1400" b="0" dirty="0"/>
                        <a:t>Transporting pizza bases,</a:t>
                      </a:r>
                    </a:p>
                    <a:p>
                      <a:pPr marL="285750" indent="-285750">
                        <a:buFont typeface="Arial" panose="020B0604020202020204" pitchFamily="34" charset="0"/>
                        <a:buChar char="•"/>
                      </a:pPr>
                      <a:r>
                        <a:rPr lang="en-US" sz="1400" b="0" dirty="0"/>
                        <a:t>Serving pizza hot via-drone-oven</a:t>
                      </a:r>
                    </a:p>
                  </a:txBody>
                  <a:tcPr/>
                </a:tc>
                <a:tc>
                  <a:txBody>
                    <a:bodyPr/>
                    <a:lstStyle/>
                    <a:p>
                      <a:r>
                        <a:rPr lang="en-US" sz="1400" b="1" u="sng" dirty="0"/>
                        <a:t>Marketing and Sales:</a:t>
                      </a:r>
                    </a:p>
                    <a:p>
                      <a:pPr marL="285750" indent="-285750">
                        <a:buFont typeface="Arial" panose="020B0604020202020204" pitchFamily="34" charset="0"/>
                        <a:buChar char="•"/>
                      </a:pPr>
                      <a:r>
                        <a:rPr lang="en-US" sz="1400" b="0" dirty="0"/>
                        <a:t>Segmentation Target Market,</a:t>
                      </a:r>
                    </a:p>
                    <a:p>
                      <a:pPr marL="285750" indent="-285750">
                        <a:buFont typeface="Arial" panose="020B0604020202020204" pitchFamily="34" charset="0"/>
                        <a:buChar char="•"/>
                      </a:pPr>
                      <a:r>
                        <a:rPr lang="en-US" sz="1400" b="0" dirty="0"/>
                        <a:t>Branding, </a:t>
                      </a:r>
                    </a:p>
                    <a:p>
                      <a:pPr marL="285750" indent="-285750">
                        <a:buFont typeface="Arial" panose="020B0604020202020204" pitchFamily="34" charset="0"/>
                        <a:buChar char="•"/>
                      </a:pPr>
                      <a:r>
                        <a:rPr lang="en-US" sz="1400" b="0" dirty="0"/>
                        <a:t>Redefining our Menu,</a:t>
                      </a:r>
                    </a:p>
                    <a:p>
                      <a:pPr marL="285750" indent="-285750">
                        <a:buFont typeface="Arial" panose="020B0604020202020204" pitchFamily="34" charset="0"/>
                        <a:buChar char="•"/>
                      </a:pPr>
                      <a:r>
                        <a:rPr lang="en-US" sz="1400" b="0" dirty="0"/>
                        <a:t>Intro new products, </a:t>
                      </a:r>
                    </a:p>
                    <a:p>
                      <a:pPr marL="285750" indent="-285750">
                        <a:buFont typeface="Arial" panose="020B0604020202020204" pitchFamily="34" charset="0"/>
                        <a:buChar char="•"/>
                      </a:pPr>
                      <a:r>
                        <a:rPr lang="en-US" sz="1400" b="0" dirty="0"/>
                        <a:t>Pricing, Distribution, </a:t>
                      </a:r>
                    </a:p>
                    <a:p>
                      <a:pPr marL="285750" indent="-285750">
                        <a:buFont typeface="Arial" panose="020B0604020202020204" pitchFamily="34" charset="0"/>
                        <a:buChar char="•"/>
                      </a:pPr>
                      <a:r>
                        <a:rPr lang="en-US" sz="1400" b="0" dirty="0"/>
                        <a:t>Advertising, </a:t>
                      </a:r>
                    </a:p>
                    <a:p>
                      <a:pPr marL="285750" indent="-285750">
                        <a:buFont typeface="Arial" panose="020B0604020202020204" pitchFamily="34" charset="0"/>
                        <a:buChar char="•"/>
                      </a:pPr>
                      <a:r>
                        <a:rPr lang="en-US" sz="1400" b="0" dirty="0"/>
                        <a:t>Promotional Offers</a:t>
                      </a:r>
                    </a:p>
                  </a:txBody>
                  <a:tcPr/>
                </a:tc>
                <a:tc>
                  <a:txBody>
                    <a:bodyPr/>
                    <a:lstStyle/>
                    <a:p>
                      <a:r>
                        <a:rPr lang="en-US" sz="1400" b="1" u="sng" dirty="0"/>
                        <a:t>Service and Support:</a:t>
                      </a:r>
                    </a:p>
                    <a:p>
                      <a:pPr marL="285750" indent="-285750">
                        <a:buFont typeface="Arial" panose="020B0604020202020204" pitchFamily="34" charset="0"/>
                        <a:buChar char="•"/>
                      </a:pPr>
                      <a:r>
                        <a:rPr lang="en-US" sz="1400" b="0" dirty="0"/>
                        <a:t>Customer feeds comfortable, </a:t>
                      </a:r>
                    </a:p>
                    <a:p>
                      <a:pPr marL="285750" indent="-285750">
                        <a:buFont typeface="Arial" panose="020B0604020202020204" pitchFamily="34" charset="0"/>
                        <a:buChar char="•"/>
                      </a:pPr>
                      <a:r>
                        <a:rPr lang="en-US" sz="1400" b="0" dirty="0"/>
                        <a:t>Online Orders, </a:t>
                      </a:r>
                    </a:p>
                    <a:p>
                      <a:pPr marL="285750" indent="-285750">
                        <a:buFont typeface="Arial" panose="020B0604020202020204" pitchFamily="34" charset="0"/>
                        <a:buChar char="•"/>
                      </a:pPr>
                      <a:r>
                        <a:rPr lang="en-US" sz="1400" b="0" dirty="0"/>
                        <a:t>Home Drone Delivery</a:t>
                      </a:r>
                    </a:p>
                  </a:txBody>
                  <a:tcPr/>
                </a:tc>
                <a:extLst>
                  <a:ext uri="{0D108BD9-81ED-4DB2-BD59-A6C34878D82A}">
                    <a16:rowId xmlns:a16="http://schemas.microsoft.com/office/drawing/2014/main" val="3431103826"/>
                  </a:ext>
                </a:extLst>
              </a:tr>
            </a:tbl>
          </a:graphicData>
        </a:graphic>
      </p:graphicFrame>
      <p:sp>
        <p:nvSpPr>
          <p:cNvPr id="9" name="Isosceles Triangle 8">
            <a:extLst>
              <a:ext uri="{FF2B5EF4-FFF2-40B4-BE49-F238E27FC236}">
                <a16:creationId xmlns:a16="http://schemas.microsoft.com/office/drawing/2014/main" id="{DA59A611-B0C5-4C22-9F43-ACAF285B8FFC}"/>
              </a:ext>
            </a:extLst>
          </p:cNvPr>
          <p:cNvSpPr/>
          <p:nvPr/>
        </p:nvSpPr>
        <p:spPr>
          <a:xfrm rot="5400000">
            <a:off x="8432798" y="2838708"/>
            <a:ext cx="5784298" cy="17341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3D40CA9-60C1-441A-BA00-4D8EEDD1E969}"/>
              </a:ext>
            </a:extLst>
          </p:cNvPr>
          <p:cNvPicPr>
            <a:picLocks noChangeAspect="1"/>
          </p:cNvPicPr>
          <p:nvPr/>
        </p:nvPicPr>
        <p:blipFill rotWithShape="1">
          <a:blip r:embed="rId2">
            <a:extLst>
              <a:ext uri="{28A0092B-C50C-407E-A947-70E740481C1C}">
                <a14:useLocalDpi xmlns:a14="http://schemas.microsoft.com/office/drawing/2010/main" val="0"/>
              </a:ext>
            </a:extLst>
          </a:blip>
          <a:srcRect l="3900" t="21121" r="4550" b="19285"/>
          <a:stretch/>
        </p:blipFill>
        <p:spPr>
          <a:xfrm>
            <a:off x="650462" y="0"/>
            <a:ext cx="1373348" cy="524719"/>
          </a:xfrm>
          <a:prstGeom prst="rect">
            <a:avLst/>
          </a:prstGeom>
        </p:spPr>
      </p:pic>
      <p:pic>
        <p:nvPicPr>
          <p:cNvPr id="13" name="Picture 12">
            <a:extLst>
              <a:ext uri="{FF2B5EF4-FFF2-40B4-BE49-F238E27FC236}">
                <a16:creationId xmlns:a16="http://schemas.microsoft.com/office/drawing/2014/main" id="{1667CDF2-F015-43CA-9B59-0528F1A9CA9F}"/>
              </a:ext>
            </a:extLst>
          </p:cNvPr>
          <p:cNvPicPr>
            <a:picLocks noChangeAspect="1"/>
          </p:cNvPicPr>
          <p:nvPr/>
        </p:nvPicPr>
        <p:blipFill rotWithShape="1">
          <a:blip r:embed="rId3">
            <a:extLst>
              <a:ext uri="{28A0092B-C50C-407E-A947-70E740481C1C}">
                <a14:useLocalDpi xmlns:a14="http://schemas.microsoft.com/office/drawing/2010/main" val="0"/>
              </a:ext>
            </a:extLst>
          </a:blip>
          <a:srcRect l="11885" t="4423" r="5052" b="4315"/>
          <a:stretch/>
        </p:blipFill>
        <p:spPr>
          <a:xfrm>
            <a:off x="0" y="0"/>
            <a:ext cx="650462" cy="714664"/>
          </a:xfrm>
          <a:prstGeom prst="rect">
            <a:avLst/>
          </a:prstGeom>
        </p:spPr>
      </p:pic>
      <p:pic>
        <p:nvPicPr>
          <p:cNvPr id="14" name="Picture 13">
            <a:extLst>
              <a:ext uri="{FF2B5EF4-FFF2-40B4-BE49-F238E27FC236}">
                <a16:creationId xmlns:a16="http://schemas.microsoft.com/office/drawing/2014/main" id="{8BFC77C3-68E4-4735-94A6-FA199605B105}"/>
              </a:ext>
            </a:extLst>
          </p:cNvPr>
          <p:cNvPicPr>
            <a:picLocks noChangeAspect="1"/>
          </p:cNvPicPr>
          <p:nvPr/>
        </p:nvPicPr>
        <p:blipFill rotWithShape="1">
          <a:blip r:embed="rId3">
            <a:extLst>
              <a:ext uri="{28A0092B-C50C-407E-A947-70E740481C1C}">
                <a14:useLocalDpi xmlns:a14="http://schemas.microsoft.com/office/drawing/2010/main" val="0"/>
              </a:ext>
            </a:extLst>
          </a:blip>
          <a:srcRect l="11885" t="4423" r="5052" b="4315"/>
          <a:stretch/>
        </p:blipFill>
        <p:spPr>
          <a:xfrm>
            <a:off x="11528328" y="0"/>
            <a:ext cx="650462" cy="714664"/>
          </a:xfrm>
          <a:prstGeom prst="rect">
            <a:avLst/>
          </a:prstGeom>
        </p:spPr>
      </p:pic>
      <p:pic>
        <p:nvPicPr>
          <p:cNvPr id="15" name="Picture 14">
            <a:extLst>
              <a:ext uri="{FF2B5EF4-FFF2-40B4-BE49-F238E27FC236}">
                <a16:creationId xmlns:a16="http://schemas.microsoft.com/office/drawing/2014/main" id="{D02AD6C1-5DEC-482A-86CC-F7AFD81D9C4A}"/>
              </a:ext>
            </a:extLst>
          </p:cNvPr>
          <p:cNvPicPr>
            <a:picLocks noChangeAspect="1"/>
          </p:cNvPicPr>
          <p:nvPr/>
        </p:nvPicPr>
        <p:blipFill rotWithShape="1">
          <a:blip r:embed="rId2">
            <a:extLst>
              <a:ext uri="{28A0092B-C50C-407E-A947-70E740481C1C}">
                <a14:useLocalDpi xmlns:a14="http://schemas.microsoft.com/office/drawing/2010/main" val="0"/>
              </a:ext>
            </a:extLst>
          </a:blip>
          <a:srcRect l="3900" t="21121" r="4550" b="19285"/>
          <a:stretch/>
        </p:blipFill>
        <p:spPr>
          <a:xfrm>
            <a:off x="10154980" y="10823"/>
            <a:ext cx="1373348" cy="524719"/>
          </a:xfrm>
          <a:prstGeom prst="rect">
            <a:avLst/>
          </a:prstGeom>
        </p:spPr>
      </p:pic>
    </p:spTree>
    <p:extLst>
      <p:ext uri="{BB962C8B-B14F-4D97-AF65-F5344CB8AC3E}">
        <p14:creationId xmlns:p14="http://schemas.microsoft.com/office/powerpoint/2010/main" val="763657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685CA2-5981-4189-BA6C-74D59CAF3FC4}"/>
              </a:ext>
            </a:extLst>
          </p:cNvPr>
          <p:cNvPicPr>
            <a:picLocks noChangeAspect="1"/>
          </p:cNvPicPr>
          <p:nvPr/>
        </p:nvPicPr>
        <p:blipFill rotWithShape="1">
          <a:blip r:embed="rId2"/>
          <a:srcRect l="46618" t="14054" r="24854" b="7518"/>
          <a:stretch/>
        </p:blipFill>
        <p:spPr>
          <a:xfrm>
            <a:off x="218298" y="0"/>
            <a:ext cx="5767330" cy="5211192"/>
          </a:xfrm>
          <a:prstGeom prst="rect">
            <a:avLst/>
          </a:prstGeom>
        </p:spPr>
      </p:pic>
      <p:sp>
        <p:nvSpPr>
          <p:cNvPr id="15" name="Rectangle 14">
            <a:extLst>
              <a:ext uri="{FF2B5EF4-FFF2-40B4-BE49-F238E27FC236}">
                <a16:creationId xmlns:a16="http://schemas.microsoft.com/office/drawing/2014/main" id="{6869A100-7F6C-4FF8-BFEC-7E0113D8376F}"/>
              </a:ext>
            </a:extLst>
          </p:cNvPr>
          <p:cNvSpPr/>
          <p:nvPr/>
        </p:nvSpPr>
        <p:spPr>
          <a:xfrm>
            <a:off x="523934" y="6347522"/>
            <a:ext cx="7609341" cy="246221"/>
          </a:xfrm>
          <a:prstGeom prst="rect">
            <a:avLst/>
          </a:prstGeom>
        </p:spPr>
        <p:txBody>
          <a:bodyPr wrap="square">
            <a:spAutoFit/>
          </a:bodyPr>
          <a:lstStyle/>
          <a:p>
            <a:r>
              <a:rPr lang="en-US" sz="1000" dirty="0">
                <a:hlinkClick r:id="rId3"/>
              </a:rPr>
              <a:t>https://www.cnbc.com/2016/11/16/dominos-has-delivered-the-worlds-first-ever-pizza-by-drone-to-a-new-zealand-couple.html</a:t>
            </a:r>
            <a:r>
              <a:rPr lang="en-US" sz="1000" dirty="0"/>
              <a:t> </a:t>
            </a:r>
          </a:p>
        </p:txBody>
      </p:sp>
      <p:pic>
        <p:nvPicPr>
          <p:cNvPr id="16" name="Picture 15">
            <a:extLst>
              <a:ext uri="{FF2B5EF4-FFF2-40B4-BE49-F238E27FC236}">
                <a16:creationId xmlns:a16="http://schemas.microsoft.com/office/drawing/2014/main" id="{D01F2DA4-13DF-48F6-B583-3E17509EDBB1}"/>
              </a:ext>
            </a:extLst>
          </p:cNvPr>
          <p:cNvPicPr>
            <a:picLocks noChangeAspect="1"/>
          </p:cNvPicPr>
          <p:nvPr/>
        </p:nvPicPr>
        <p:blipFill rotWithShape="1">
          <a:blip r:embed="rId4"/>
          <a:srcRect l="52281" t="45957" r="26675" b="16823"/>
          <a:stretch/>
        </p:blipFill>
        <p:spPr>
          <a:xfrm>
            <a:off x="5948937" y="1142004"/>
            <a:ext cx="5851427" cy="3401518"/>
          </a:xfrm>
          <a:prstGeom prst="rect">
            <a:avLst/>
          </a:prstGeom>
        </p:spPr>
      </p:pic>
    </p:spTree>
    <p:extLst>
      <p:ext uri="{BB962C8B-B14F-4D97-AF65-F5344CB8AC3E}">
        <p14:creationId xmlns:p14="http://schemas.microsoft.com/office/powerpoint/2010/main" val="2842447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62FF09-9A8C-48F5-AD8E-607A76703418}"/>
              </a:ext>
            </a:extLst>
          </p:cNvPr>
          <p:cNvSpPr/>
          <p:nvPr/>
        </p:nvSpPr>
        <p:spPr>
          <a:xfrm>
            <a:off x="523934" y="6347522"/>
            <a:ext cx="7609341" cy="246221"/>
          </a:xfrm>
          <a:prstGeom prst="rect">
            <a:avLst/>
          </a:prstGeom>
        </p:spPr>
        <p:txBody>
          <a:bodyPr wrap="square">
            <a:spAutoFit/>
          </a:bodyPr>
          <a:lstStyle/>
          <a:p>
            <a:r>
              <a:rPr lang="en-US" sz="1000" dirty="0">
                <a:hlinkClick r:id="rId2"/>
              </a:rPr>
              <a:t>https://www.cnbc.com/2016/11/16/dominos-has-delivered-the-worlds-first-ever-pizza-by-drone-to-a-new-zealand-couple.html</a:t>
            </a:r>
            <a:r>
              <a:rPr lang="en-US" sz="1000" dirty="0"/>
              <a:t> </a:t>
            </a:r>
          </a:p>
        </p:txBody>
      </p:sp>
      <p:pic>
        <p:nvPicPr>
          <p:cNvPr id="6" name="Picture 5">
            <a:extLst>
              <a:ext uri="{FF2B5EF4-FFF2-40B4-BE49-F238E27FC236}">
                <a16:creationId xmlns:a16="http://schemas.microsoft.com/office/drawing/2014/main" id="{98658FEB-C221-4005-B20B-D6B652537928}"/>
              </a:ext>
            </a:extLst>
          </p:cNvPr>
          <p:cNvPicPr>
            <a:picLocks noChangeAspect="1"/>
          </p:cNvPicPr>
          <p:nvPr/>
        </p:nvPicPr>
        <p:blipFill rotWithShape="1">
          <a:blip r:embed="rId3"/>
          <a:srcRect l="52577" t="46656" r="27278" b="18875"/>
          <a:stretch/>
        </p:blipFill>
        <p:spPr>
          <a:xfrm>
            <a:off x="5832630" y="2610034"/>
            <a:ext cx="6166338" cy="3467723"/>
          </a:xfrm>
          <a:prstGeom prst="rect">
            <a:avLst/>
          </a:prstGeom>
        </p:spPr>
      </p:pic>
      <p:pic>
        <p:nvPicPr>
          <p:cNvPr id="5" name="Picture 4">
            <a:extLst>
              <a:ext uri="{FF2B5EF4-FFF2-40B4-BE49-F238E27FC236}">
                <a16:creationId xmlns:a16="http://schemas.microsoft.com/office/drawing/2014/main" id="{EC17640B-9758-40C3-9A38-090483533749}"/>
              </a:ext>
            </a:extLst>
          </p:cNvPr>
          <p:cNvPicPr>
            <a:picLocks noChangeAspect="1"/>
          </p:cNvPicPr>
          <p:nvPr/>
        </p:nvPicPr>
        <p:blipFill rotWithShape="1">
          <a:blip r:embed="rId4"/>
          <a:srcRect l="52573" t="46568" r="27371" b="18800"/>
          <a:stretch/>
        </p:blipFill>
        <p:spPr>
          <a:xfrm>
            <a:off x="168677" y="105561"/>
            <a:ext cx="6454065" cy="3662611"/>
          </a:xfrm>
          <a:prstGeom prst="rect">
            <a:avLst/>
          </a:prstGeom>
        </p:spPr>
      </p:pic>
    </p:spTree>
    <p:extLst>
      <p:ext uri="{BB962C8B-B14F-4D97-AF65-F5344CB8AC3E}">
        <p14:creationId xmlns:p14="http://schemas.microsoft.com/office/powerpoint/2010/main" val="3959127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33894-D981-44AA-BF70-25F6B75BCC09}"/>
              </a:ext>
            </a:extLst>
          </p:cNvPr>
          <p:cNvPicPr>
            <a:picLocks noChangeAspect="1"/>
          </p:cNvPicPr>
          <p:nvPr/>
        </p:nvPicPr>
        <p:blipFill rotWithShape="1">
          <a:blip r:embed="rId2"/>
          <a:srcRect l="52484" t="46972" r="27187" b="19009"/>
          <a:stretch/>
        </p:blipFill>
        <p:spPr>
          <a:xfrm>
            <a:off x="-71741" y="0"/>
            <a:ext cx="5007582" cy="2754172"/>
          </a:xfrm>
          <a:prstGeom prst="rect">
            <a:avLst/>
          </a:prstGeom>
        </p:spPr>
      </p:pic>
      <p:pic>
        <p:nvPicPr>
          <p:cNvPr id="4" name="Picture 3">
            <a:extLst>
              <a:ext uri="{FF2B5EF4-FFF2-40B4-BE49-F238E27FC236}">
                <a16:creationId xmlns:a16="http://schemas.microsoft.com/office/drawing/2014/main" id="{49058257-A552-46E5-AF4C-8BB975EA5083}"/>
              </a:ext>
            </a:extLst>
          </p:cNvPr>
          <p:cNvPicPr>
            <a:picLocks noChangeAspect="1"/>
          </p:cNvPicPr>
          <p:nvPr/>
        </p:nvPicPr>
        <p:blipFill rotWithShape="1">
          <a:blip r:embed="rId3"/>
          <a:srcRect l="52646" t="46843" r="27184" b="18374"/>
          <a:stretch/>
        </p:blipFill>
        <p:spPr>
          <a:xfrm>
            <a:off x="452482" y="2971052"/>
            <a:ext cx="5406780" cy="3064491"/>
          </a:xfrm>
          <a:prstGeom prst="rect">
            <a:avLst/>
          </a:prstGeom>
        </p:spPr>
      </p:pic>
      <p:pic>
        <p:nvPicPr>
          <p:cNvPr id="5" name="Picture 4">
            <a:extLst>
              <a:ext uri="{FF2B5EF4-FFF2-40B4-BE49-F238E27FC236}">
                <a16:creationId xmlns:a16="http://schemas.microsoft.com/office/drawing/2014/main" id="{EDB573CA-39E0-4AAE-8EA9-638FF64EC172}"/>
              </a:ext>
            </a:extLst>
          </p:cNvPr>
          <p:cNvPicPr>
            <a:picLocks noChangeAspect="1"/>
          </p:cNvPicPr>
          <p:nvPr/>
        </p:nvPicPr>
        <p:blipFill rotWithShape="1">
          <a:blip r:embed="rId4"/>
          <a:srcRect l="52064" t="44682" r="26456" b="17044"/>
          <a:stretch/>
        </p:blipFill>
        <p:spPr>
          <a:xfrm>
            <a:off x="5992427" y="82956"/>
            <a:ext cx="5184608" cy="3036163"/>
          </a:xfrm>
          <a:prstGeom prst="rect">
            <a:avLst/>
          </a:prstGeom>
        </p:spPr>
      </p:pic>
      <p:pic>
        <p:nvPicPr>
          <p:cNvPr id="6" name="Picture 5">
            <a:extLst>
              <a:ext uri="{FF2B5EF4-FFF2-40B4-BE49-F238E27FC236}">
                <a16:creationId xmlns:a16="http://schemas.microsoft.com/office/drawing/2014/main" id="{3BB4B822-4A7F-4ECB-9FB1-874B0F5A58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3841" y="3431098"/>
            <a:ext cx="3817018" cy="2146173"/>
          </a:xfrm>
          <a:prstGeom prst="rect">
            <a:avLst/>
          </a:prstGeom>
        </p:spPr>
      </p:pic>
      <p:sp>
        <p:nvSpPr>
          <p:cNvPr id="7" name="Rectangle 6">
            <a:extLst>
              <a:ext uri="{FF2B5EF4-FFF2-40B4-BE49-F238E27FC236}">
                <a16:creationId xmlns:a16="http://schemas.microsoft.com/office/drawing/2014/main" id="{4EFE9BF7-F044-4AD9-955B-8A493940DE95}"/>
              </a:ext>
            </a:extLst>
          </p:cNvPr>
          <p:cNvSpPr/>
          <p:nvPr/>
        </p:nvSpPr>
        <p:spPr>
          <a:xfrm>
            <a:off x="523934" y="6347522"/>
            <a:ext cx="7609341" cy="246221"/>
          </a:xfrm>
          <a:prstGeom prst="rect">
            <a:avLst/>
          </a:prstGeom>
        </p:spPr>
        <p:txBody>
          <a:bodyPr wrap="square">
            <a:spAutoFit/>
          </a:bodyPr>
          <a:lstStyle/>
          <a:p>
            <a:r>
              <a:rPr lang="en-US" sz="1000" dirty="0">
                <a:hlinkClick r:id="rId6"/>
              </a:rPr>
              <a:t>https://www.cnbc.com/2016/11/16/dominos-has-delivered-the-worlds-first-ever-pizza-by-drone-to-a-new-zealand-couple.html</a:t>
            </a:r>
            <a:r>
              <a:rPr lang="en-US" sz="1000" dirty="0"/>
              <a:t> </a:t>
            </a:r>
          </a:p>
        </p:txBody>
      </p:sp>
    </p:spTree>
    <p:extLst>
      <p:ext uri="{BB962C8B-B14F-4D97-AF65-F5344CB8AC3E}">
        <p14:creationId xmlns:p14="http://schemas.microsoft.com/office/powerpoint/2010/main" val="390231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D823-A95C-4886-91CA-0576ED04FF79}"/>
              </a:ext>
            </a:extLst>
          </p:cNvPr>
          <p:cNvSpPr>
            <a:spLocks noGrp="1"/>
          </p:cNvSpPr>
          <p:nvPr>
            <p:ph type="title"/>
          </p:nvPr>
        </p:nvSpPr>
        <p:spPr/>
        <p:txBody>
          <a:bodyPr/>
          <a:lstStyle/>
          <a:p>
            <a:r>
              <a:rPr lang="en-US" b="1" dirty="0"/>
              <a:t>The Dominance of Domino’s</a:t>
            </a:r>
            <a:endParaRPr lang="en-US" dirty="0"/>
          </a:p>
        </p:txBody>
      </p:sp>
      <p:sp>
        <p:nvSpPr>
          <p:cNvPr id="3" name="Content Placeholder 2">
            <a:extLst>
              <a:ext uri="{FF2B5EF4-FFF2-40B4-BE49-F238E27FC236}">
                <a16:creationId xmlns:a16="http://schemas.microsoft.com/office/drawing/2014/main" id="{413C9EDA-F637-4991-AB31-870E2AF3149A}"/>
              </a:ext>
            </a:extLst>
          </p:cNvPr>
          <p:cNvSpPr>
            <a:spLocks noGrp="1"/>
          </p:cNvSpPr>
          <p:nvPr>
            <p:ph sz="half" idx="1"/>
          </p:nvPr>
        </p:nvSpPr>
        <p:spPr/>
        <p:txBody>
          <a:bodyPr>
            <a:normAutofit fontScale="70000" lnSpcReduction="20000"/>
          </a:bodyPr>
          <a:lstStyle/>
          <a:p>
            <a:r>
              <a:rPr lang="en-US" dirty="0"/>
              <a:t>Fast Company named Domino’s one of its Most Innovative Companies of 2017</a:t>
            </a:r>
          </a:p>
          <a:p>
            <a:r>
              <a:rPr lang="en-US" dirty="0"/>
              <a:t>In part because of its zero-click ordering app that, when opened, automatically sends in the customer’s preloaded preferred order after a 10-second countdown, not to mention its cloud-based </a:t>
            </a:r>
            <a:r>
              <a:rPr lang="en-US" dirty="0" err="1"/>
              <a:t>AnyWare</a:t>
            </a:r>
            <a:r>
              <a:rPr lang="en-US" dirty="0"/>
              <a:t> app that lets users order from their Samsung Smart TV, PlayStation 4, Amazon Echo and even their car (using Ford’s Sync service). </a:t>
            </a:r>
          </a:p>
          <a:p>
            <a:r>
              <a:rPr lang="en-US" dirty="0"/>
              <a:t>All in all, Domino’s offers at least 10 ways to order pizza online, including tweeting a pizza emoji via Twitter or opening a chat on Facebook Messenger.</a:t>
            </a:r>
          </a:p>
        </p:txBody>
      </p:sp>
      <p:sp>
        <p:nvSpPr>
          <p:cNvPr id="4" name="Content Placeholder 3">
            <a:extLst>
              <a:ext uri="{FF2B5EF4-FFF2-40B4-BE49-F238E27FC236}">
                <a16:creationId xmlns:a16="http://schemas.microsoft.com/office/drawing/2014/main" id="{14DC4E67-FA36-4BAF-9560-D790CCF1C0DB}"/>
              </a:ext>
            </a:extLst>
          </p:cNvPr>
          <p:cNvSpPr>
            <a:spLocks noGrp="1"/>
          </p:cNvSpPr>
          <p:nvPr>
            <p:ph sz="half" idx="2"/>
          </p:nvPr>
        </p:nvSpPr>
        <p:spPr/>
        <p:txBody>
          <a:bodyPr>
            <a:normAutofit fontScale="70000" lnSpcReduction="20000"/>
          </a:bodyPr>
          <a:lstStyle/>
          <a:p>
            <a:r>
              <a:rPr lang="en-US" dirty="0"/>
              <a:t>But Domino’s isn’t just leading the way in ordering innovations. </a:t>
            </a:r>
          </a:p>
          <a:p>
            <a:r>
              <a:rPr lang="en-US" dirty="0"/>
              <a:t>The company has also partnered with Ford to test autonomous delivery vehicles. A specially designed Ford Fusion sedan, which Domino’s has tried out with randomly selected customers in Ann Arbor, Michigan, boasts self-driving technology as well as an actual oven. </a:t>
            </a:r>
          </a:p>
          <a:p>
            <a:r>
              <a:rPr lang="en-US" dirty="0"/>
              <a:t>To get their pizzas, customers must meet the car outside their homes and enter a number on the car’s automated keypad—it’s a delivery without any human interaction. And that’s the real test, company president Russell Weiner has said. “How will customers react to coming outside to get their food? We need to make sure the interface is clear and simple.”</a:t>
            </a:r>
          </a:p>
        </p:txBody>
      </p:sp>
    </p:spTree>
    <p:extLst>
      <p:ext uri="{BB962C8B-B14F-4D97-AF65-F5344CB8AC3E}">
        <p14:creationId xmlns:p14="http://schemas.microsoft.com/office/powerpoint/2010/main" val="2856881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6853-FF39-476D-B5F8-A6D30C36AA07}"/>
              </a:ext>
            </a:extLst>
          </p:cNvPr>
          <p:cNvSpPr>
            <a:spLocks noGrp="1"/>
          </p:cNvSpPr>
          <p:nvPr>
            <p:ph type="title"/>
          </p:nvPr>
        </p:nvSpPr>
        <p:spPr/>
        <p:txBody>
          <a:bodyPr/>
          <a:lstStyle/>
          <a:p>
            <a:r>
              <a:rPr lang="en-US" dirty="0"/>
              <a:t>Market Research On Drone Pizza</a:t>
            </a:r>
          </a:p>
        </p:txBody>
      </p:sp>
      <p:sp>
        <p:nvSpPr>
          <p:cNvPr id="10" name="Content Placeholder 9">
            <a:extLst>
              <a:ext uri="{FF2B5EF4-FFF2-40B4-BE49-F238E27FC236}">
                <a16:creationId xmlns:a16="http://schemas.microsoft.com/office/drawing/2014/main" id="{F20D1C2B-98C8-430E-87CB-1D08AE4862A4}"/>
              </a:ext>
            </a:extLst>
          </p:cNvPr>
          <p:cNvSpPr>
            <a:spLocks noGrp="1"/>
          </p:cNvSpPr>
          <p:nvPr>
            <p:ph sz="half" idx="2"/>
          </p:nvPr>
        </p:nvSpPr>
        <p:spPr>
          <a:xfrm>
            <a:off x="6172200" y="1553818"/>
            <a:ext cx="5181600" cy="4351338"/>
          </a:xfrm>
        </p:spPr>
        <p:txBody>
          <a:bodyPr>
            <a:normAutofit fontScale="70000" lnSpcReduction="20000"/>
          </a:bodyPr>
          <a:lstStyle/>
          <a:p>
            <a:pPr marL="0" indent="0">
              <a:buNone/>
            </a:pPr>
            <a:r>
              <a:rPr lang="en-US" b="1" dirty="0"/>
              <a:t>Focusing on Consumer Needs</a:t>
            </a:r>
          </a:p>
          <a:p>
            <a:r>
              <a:rPr lang="en-US" dirty="0"/>
              <a:t>The big winners in the pizza race this past year were those who embraced websites, social media, online ordering and delivery technology. </a:t>
            </a:r>
          </a:p>
          <a:p>
            <a:r>
              <a:rPr lang="en-US" dirty="0"/>
              <a:t>Many of the fastest-growing pizzerias also had the highest web rankings, illustrating that there’s a direct correlation between a strong web presence and healthy sales.</a:t>
            </a:r>
          </a:p>
          <a:p>
            <a:r>
              <a:rPr lang="en-US" dirty="0"/>
              <a:t>On top of that, consumers are now spending as much money eating out as they do eating at home. </a:t>
            </a:r>
          </a:p>
          <a:p>
            <a:r>
              <a:rPr lang="en-US" dirty="0"/>
              <a:t>According to a recent study in Consumer Reports, around half of every food dollar is spent at restaurants, equaling roughly $2,222 per person, per year. </a:t>
            </a:r>
          </a:p>
        </p:txBody>
      </p:sp>
      <p:sp>
        <p:nvSpPr>
          <p:cNvPr id="8" name="Rectangle 7">
            <a:extLst>
              <a:ext uri="{FF2B5EF4-FFF2-40B4-BE49-F238E27FC236}">
                <a16:creationId xmlns:a16="http://schemas.microsoft.com/office/drawing/2014/main" id="{A18F1865-7E75-46AC-8315-49001E2B3699}"/>
              </a:ext>
            </a:extLst>
          </p:cNvPr>
          <p:cNvSpPr/>
          <p:nvPr/>
        </p:nvSpPr>
        <p:spPr>
          <a:xfrm>
            <a:off x="1236956" y="6017713"/>
            <a:ext cx="7747246" cy="276999"/>
          </a:xfrm>
          <a:prstGeom prst="rect">
            <a:avLst/>
          </a:prstGeom>
        </p:spPr>
        <p:txBody>
          <a:bodyPr wrap="square">
            <a:spAutoFit/>
          </a:bodyPr>
          <a:lstStyle/>
          <a:p>
            <a:r>
              <a:rPr lang="en-US" sz="1200" dirty="0">
                <a:hlinkClick r:id="rId2"/>
              </a:rPr>
              <a:t>http://www.pmq.com/December-2017/The-2018-Pizza-Power-Report-A-State-of-the-Industry-Analysis/</a:t>
            </a:r>
            <a:r>
              <a:rPr lang="en-US" sz="1200" dirty="0"/>
              <a:t> </a:t>
            </a:r>
          </a:p>
        </p:txBody>
      </p:sp>
      <p:pic>
        <p:nvPicPr>
          <p:cNvPr id="11" name="Content Placeholder 10">
            <a:extLst>
              <a:ext uri="{FF2B5EF4-FFF2-40B4-BE49-F238E27FC236}">
                <a16:creationId xmlns:a16="http://schemas.microsoft.com/office/drawing/2014/main" id="{46648E4F-8D42-448A-9576-06F3AAA4EFF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0159" y="1825625"/>
            <a:ext cx="5635841" cy="3807725"/>
          </a:xfrm>
          <a:prstGeom prst="rect">
            <a:avLst/>
          </a:prstGeom>
        </p:spPr>
      </p:pic>
    </p:spTree>
    <p:extLst>
      <p:ext uri="{BB962C8B-B14F-4D97-AF65-F5344CB8AC3E}">
        <p14:creationId xmlns:p14="http://schemas.microsoft.com/office/powerpoint/2010/main" val="2940014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6853-FF39-476D-B5F8-A6D30C36AA07}"/>
              </a:ext>
            </a:extLst>
          </p:cNvPr>
          <p:cNvSpPr>
            <a:spLocks noGrp="1"/>
          </p:cNvSpPr>
          <p:nvPr>
            <p:ph type="title"/>
          </p:nvPr>
        </p:nvSpPr>
        <p:spPr>
          <a:xfrm>
            <a:off x="838200" y="0"/>
            <a:ext cx="10515600" cy="1325563"/>
          </a:xfrm>
        </p:spPr>
        <p:txBody>
          <a:bodyPr/>
          <a:lstStyle/>
          <a:p>
            <a:r>
              <a:rPr lang="en-US" dirty="0"/>
              <a:t>Market Research On Drone Pizza</a:t>
            </a:r>
          </a:p>
        </p:txBody>
      </p:sp>
      <p:pic>
        <p:nvPicPr>
          <p:cNvPr id="4" name="Picture 3">
            <a:extLst>
              <a:ext uri="{FF2B5EF4-FFF2-40B4-BE49-F238E27FC236}">
                <a16:creationId xmlns:a16="http://schemas.microsoft.com/office/drawing/2014/main" id="{6BB5F586-5C0A-48FA-B2E4-99BFFB969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18" y="352062"/>
            <a:ext cx="9525000" cy="6353175"/>
          </a:xfrm>
          <a:prstGeom prst="rect">
            <a:avLst/>
          </a:prstGeom>
        </p:spPr>
      </p:pic>
      <p:sp>
        <p:nvSpPr>
          <p:cNvPr id="6" name="Rectangle 5">
            <a:extLst>
              <a:ext uri="{FF2B5EF4-FFF2-40B4-BE49-F238E27FC236}">
                <a16:creationId xmlns:a16="http://schemas.microsoft.com/office/drawing/2014/main" id="{94D75F64-085B-47BB-A26C-DAD1D6D0BBF8}"/>
              </a:ext>
            </a:extLst>
          </p:cNvPr>
          <p:cNvSpPr/>
          <p:nvPr/>
        </p:nvSpPr>
        <p:spPr>
          <a:xfrm>
            <a:off x="153880" y="6428238"/>
            <a:ext cx="7747246" cy="276999"/>
          </a:xfrm>
          <a:prstGeom prst="rect">
            <a:avLst/>
          </a:prstGeom>
        </p:spPr>
        <p:txBody>
          <a:bodyPr wrap="square">
            <a:spAutoFit/>
          </a:bodyPr>
          <a:lstStyle/>
          <a:p>
            <a:r>
              <a:rPr lang="en-US" sz="1200" dirty="0">
                <a:hlinkClick r:id="rId3"/>
              </a:rPr>
              <a:t>http://www.pmq.com/December-2017/The-2018-Pizza-Power-Report-A-State-of-the-Industry-Analysis/</a:t>
            </a:r>
            <a:r>
              <a:rPr lang="en-US" sz="1200" dirty="0"/>
              <a:t> </a:t>
            </a:r>
          </a:p>
        </p:txBody>
      </p:sp>
    </p:spTree>
    <p:extLst>
      <p:ext uri="{BB962C8B-B14F-4D97-AF65-F5344CB8AC3E}">
        <p14:creationId xmlns:p14="http://schemas.microsoft.com/office/powerpoint/2010/main" val="1619366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632</Words>
  <Application>Microsoft Office PowerPoint</Application>
  <PresentationFormat>Widescreen</PresentationFormat>
  <Paragraphs>97</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Pizza Drones </vt:lpstr>
      <vt:lpstr>PIZZA DRONE = $$ MONEY $$</vt:lpstr>
      <vt:lpstr>Value Chain: Pizza Drone</vt:lpstr>
      <vt:lpstr>PowerPoint Presentation</vt:lpstr>
      <vt:lpstr>PowerPoint Presentation</vt:lpstr>
      <vt:lpstr>PowerPoint Presentation</vt:lpstr>
      <vt:lpstr>The Dominance of Domino’s</vt:lpstr>
      <vt:lpstr>Market Research On Drone Pizza</vt:lpstr>
      <vt:lpstr>Market Research On Drone Pizza</vt:lpstr>
      <vt:lpstr>PowerPoint Presentation</vt:lpstr>
      <vt:lpstr>PowerPoint Presentation</vt:lpstr>
      <vt:lpstr>PowerPoint Presentation</vt:lpstr>
      <vt:lpstr>Goals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Drones </dc:title>
  <dc:creator>Stange, Kurtis</dc:creator>
  <cp:lastModifiedBy>Stange, Kurtis</cp:lastModifiedBy>
  <cp:revision>18</cp:revision>
  <dcterms:created xsi:type="dcterms:W3CDTF">2019-02-11T21:14:02Z</dcterms:created>
  <dcterms:modified xsi:type="dcterms:W3CDTF">2019-02-24T16:03:06Z</dcterms:modified>
</cp:coreProperties>
</file>